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68" r:id="rId3"/>
    <p:sldId id="269" r:id="rId4"/>
    <p:sldId id="270" r:id="rId5"/>
    <p:sldId id="271" r:id="rId6"/>
    <p:sldId id="256" r:id="rId7"/>
    <p:sldId id="273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6" r:id="rId18"/>
    <p:sldId id="272" r:id="rId19"/>
    <p:sldId id="274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2C0EB-9CE7-48A7-A331-659ED5856282}">
          <p14:sldIdLst>
            <p14:sldId id="267"/>
            <p14:sldId id="268"/>
            <p14:sldId id="269"/>
            <p14:sldId id="270"/>
            <p14:sldId id="271"/>
            <p14:sldId id="256"/>
            <p14:sldId id="27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6"/>
            <p14:sldId id="272"/>
            <p14:sldId id="274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Ciiiiii" initials="张Ciiiiii" lastIdx="1" clrIdx="0">
    <p:extLst>
      <p:ext uri="{19B8F6BF-5375-455C-9EA6-DF929625EA0E}">
        <p15:presenceInfo xmlns:p15="http://schemas.microsoft.com/office/powerpoint/2012/main" userId="张Ciiiii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7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75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65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056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91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5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47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9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29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2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3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4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56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36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4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7E2485-E99D-4877-8C87-4770E6085FB1}" type="datetimeFigureOut">
              <a:rPr lang="zh-CN" altLang="en-US" smtClean="0"/>
              <a:t>19/12/25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9DA98D-2661-40A5-9604-60051F4C1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8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7.png"/><Relationship Id="rId7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8F0F54-A586-4596-BD90-EE07B27BBE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5077" y="1914525"/>
            <a:ext cx="10941844" cy="151447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3D Reconstruction in Dynamic Environments</a:t>
            </a:r>
            <a:endParaRPr lang="zh-CN" altLang="en-US" sz="4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59317A-C0CC-4BA2-B4BF-1E9C26547C5C}"/>
              </a:ext>
            </a:extLst>
          </p:cNvPr>
          <p:cNvSpPr txBox="1"/>
          <p:nvPr/>
        </p:nvSpPr>
        <p:spPr>
          <a:xfrm>
            <a:off x="4516391" y="3924300"/>
            <a:ext cx="344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/>
              <a:t>Yue Bo  &amp;  Mr. Zhang Chi</a:t>
            </a:r>
          </a:p>
        </p:txBody>
      </p:sp>
    </p:spTree>
    <p:extLst>
      <p:ext uri="{BB962C8B-B14F-4D97-AF65-F5344CB8AC3E}">
        <p14:creationId xmlns:p14="http://schemas.microsoft.com/office/powerpoint/2010/main" val="269660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4A78A-F618-4286-86FD-1545AD5A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090" y="830334"/>
            <a:ext cx="9601196" cy="1303867"/>
          </a:xfrm>
        </p:spPr>
        <p:txBody>
          <a:bodyPr/>
          <a:lstStyle/>
          <a:p>
            <a:r>
              <a:rPr lang="en-US" altLang="zh-CN" dirty="0"/>
              <a:t>How to train the mask network?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7B7B3-E07B-4ACC-8750-E52DAD81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Idea: </a:t>
            </a:r>
            <a:r>
              <a:rPr lang="en-US" altLang="zh-CN" dirty="0"/>
              <a:t>Use an extra </a:t>
            </a:r>
            <a:r>
              <a:rPr lang="en-US" altLang="zh-CN" b="1" dirty="0"/>
              <a:t>optical flow </a:t>
            </a:r>
            <a:r>
              <a:rPr lang="en-US" altLang="zh-CN" dirty="0"/>
              <a:t>network to provide optical flow</a:t>
            </a:r>
          </a:p>
          <a:p>
            <a:pPr marL="0" indent="0">
              <a:buNone/>
            </a:pPr>
            <a:r>
              <a:rPr lang="en-US" altLang="zh-CN" dirty="0"/>
              <a:t>Analysis of failure : it’s very difficult to train an optical flow network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F0567B-684D-4234-ABD6-55B4A73AC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97" y="3579288"/>
            <a:ext cx="2578937" cy="19342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0E02EE-3005-473E-A598-07518FCF9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49" y="3559706"/>
            <a:ext cx="2578938" cy="193420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86BB2A-1AD0-462F-AD58-A38953A40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01" y="3559706"/>
            <a:ext cx="2578938" cy="19342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1657D4-C1E7-4124-921F-55D503884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54" y="3559706"/>
            <a:ext cx="2578937" cy="193420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74C318-7325-4D46-8DAE-AEE19A16C249}"/>
              </a:ext>
            </a:extLst>
          </p:cNvPr>
          <p:cNvSpPr txBox="1"/>
          <p:nvPr/>
        </p:nvSpPr>
        <p:spPr>
          <a:xfrm>
            <a:off x="1410011" y="5493909"/>
            <a:ext cx="1612955" cy="369332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raw image</a:t>
            </a:r>
            <a:endParaRPr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99A641-7066-416A-8489-FC8EEA1DB984}"/>
              </a:ext>
            </a:extLst>
          </p:cNvPr>
          <p:cNvSpPr/>
          <p:nvPr/>
        </p:nvSpPr>
        <p:spPr>
          <a:xfrm>
            <a:off x="3842325" y="5513491"/>
            <a:ext cx="1828889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en-US" altLang="zh-CN" b="1" dirty="0"/>
              <a:t>warped image</a:t>
            </a:r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09CFC4-C481-40CA-B405-8E3CCBBFAAE9}"/>
              </a:ext>
            </a:extLst>
          </p:cNvPr>
          <p:cNvSpPr/>
          <p:nvPr/>
        </p:nvSpPr>
        <p:spPr>
          <a:xfrm>
            <a:off x="6682945" y="5513491"/>
            <a:ext cx="1828889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en-US" altLang="zh-CN" b="1" dirty="0"/>
              <a:t>residual image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577365-B0DA-4115-B179-9DBFB5A32DA0}"/>
              </a:ext>
            </a:extLst>
          </p:cNvPr>
          <p:cNvSpPr/>
          <p:nvPr/>
        </p:nvSpPr>
        <p:spPr>
          <a:xfrm>
            <a:off x="9539523" y="5503059"/>
            <a:ext cx="1828889" cy="369332"/>
          </a:xfrm>
          <a:prstGeom prst="rect">
            <a:avLst/>
          </a:prstGeom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en-US" altLang="zh-CN" b="1" dirty="0"/>
              <a:t>optical flow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EDBB89-3C05-42F7-8E1A-D16360A03559}"/>
              </a:ext>
            </a:extLst>
          </p:cNvPr>
          <p:cNvSpPr/>
          <p:nvPr/>
        </p:nvSpPr>
        <p:spPr>
          <a:xfrm>
            <a:off x="1295401" y="1854644"/>
            <a:ext cx="2552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Failed Attempt 2:</a:t>
            </a:r>
          </a:p>
        </p:txBody>
      </p:sp>
    </p:spTree>
    <p:extLst>
      <p:ext uri="{BB962C8B-B14F-4D97-AF65-F5344CB8AC3E}">
        <p14:creationId xmlns:p14="http://schemas.microsoft.com/office/powerpoint/2010/main" val="230758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71DCC-1080-4941-AE13-6E00F74A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functions for the mask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4854" y="1924451"/>
                <a:ext cx="7440680" cy="425073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loss function 1: consensus loss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Using </a:t>
                </a:r>
                <a:r>
                  <a:rPr lang="en-US" altLang="zh-CN" dirty="0" err="1"/>
                  <a:t>Mask_RCNN</a:t>
                </a:r>
                <a:r>
                  <a:rPr lang="en-US" altLang="zh-CN" baseline="30000" dirty="0"/>
                  <a:t>[2]</a:t>
                </a:r>
                <a:r>
                  <a:rPr lang="en-US" altLang="zh-CN" dirty="0"/>
                  <a:t> to label the objects in frames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and masks for dynamic objects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 can be generated.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Consensus </a:t>
                </a:r>
                <a:r>
                  <a:rPr lang="en-US" altLang="zh-CN" dirty="0"/>
                  <a:t>L</a:t>
                </a:r>
                <a:r>
                  <a:rPr lang="en-US" altLang="zh-CN" b="0" dirty="0"/>
                  <a:t>oss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∈{−,+}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 is </a:t>
                </a:r>
                <a:r>
                  <a:rPr lang="en-US" altLang="zh-CN" dirty="0"/>
                  <a:t>cross entropy loss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b="0" dirty="0"/>
                  <a:t> is the </a:t>
                </a:r>
                <a:r>
                  <a:rPr lang="en-US" altLang="zh-CN" dirty="0"/>
                  <a:t>number of pixels.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aseline="30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4854" y="1924451"/>
                <a:ext cx="7440680" cy="4250731"/>
              </a:xfrm>
              <a:blipFill>
                <a:blip r:embed="rId2"/>
                <a:stretch>
                  <a:fillRect l="-1474" t="-2439" b="-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15DAF83-D577-4347-ABE9-DBE6E690AEB2}"/>
              </a:ext>
            </a:extLst>
          </p:cNvPr>
          <p:cNvSpPr/>
          <p:nvPr/>
        </p:nvSpPr>
        <p:spPr>
          <a:xfrm>
            <a:off x="8338361" y="3503096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41C21EF-7128-4FD3-A5D6-61F87D274256}"/>
                  </a:ext>
                </a:extLst>
              </p:cNvPr>
              <p:cNvSpPr/>
              <p:nvPr/>
            </p:nvSpPr>
            <p:spPr>
              <a:xfrm>
                <a:off x="8397576" y="4996856"/>
                <a:ext cx="535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41C21EF-7128-4FD3-A5D6-61F87D274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76" y="4996856"/>
                <a:ext cx="5359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注: 左箭头 9">
            <a:extLst>
              <a:ext uri="{FF2B5EF4-FFF2-40B4-BE49-F238E27FC236}">
                <a16:creationId xmlns:a16="http://schemas.microsoft.com/office/drawing/2014/main" id="{45E29030-03BF-4B33-A362-83C84AC5408D}"/>
              </a:ext>
            </a:extLst>
          </p:cNvPr>
          <p:cNvSpPr/>
          <p:nvPr/>
        </p:nvSpPr>
        <p:spPr>
          <a:xfrm rot="10800000">
            <a:off x="10161946" y="4049817"/>
            <a:ext cx="591348" cy="769649"/>
          </a:xfrm>
          <a:prstGeom prst="leftArrowCallout">
            <a:avLst>
              <a:gd name="adj1" fmla="val 23326"/>
              <a:gd name="adj2" fmla="val 20370"/>
              <a:gd name="adj3" fmla="val 19979"/>
              <a:gd name="adj4" fmla="val 27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7BC4C7-9A2E-4696-B251-7AABF2227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07" y="3184448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F11428-DD7A-47E5-8827-397BEF823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2707" y="4678208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77D0D2-434D-44B4-AE0E-7F0B55C7B45F}"/>
                  </a:ext>
                </a:extLst>
              </p:cNvPr>
              <p:cNvSpPr/>
              <p:nvPr/>
            </p:nvSpPr>
            <p:spPr>
              <a:xfrm>
                <a:off x="10753294" y="4173032"/>
                <a:ext cx="6437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77D0D2-434D-44B4-AE0E-7F0B55C7B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294" y="4173032"/>
                <a:ext cx="6437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8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71DCC-1080-4941-AE13-6E00F74A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functions for the mask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1300" y="1937872"/>
                <a:ext cx="7402352" cy="492012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loss function 2: explanatory loss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The mask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should tend to be a “ones-like” matrix, as most of the pixels in the frame are static.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dirty="0"/>
                  <a:t>Explanatory</a:t>
                </a:r>
                <a:r>
                  <a:rPr lang="en-US" altLang="zh-CN" b="0" dirty="0"/>
                  <a:t> </a:t>
                </a:r>
                <a:r>
                  <a:rPr lang="en-US" altLang="zh-CN" dirty="0"/>
                  <a:t>L</a:t>
                </a:r>
                <a:r>
                  <a:rPr lang="en-US" altLang="zh-CN" b="0" dirty="0"/>
                  <a:t>oss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∈{−,+}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 is </a:t>
                </a:r>
                <a:r>
                  <a:rPr lang="en-US" altLang="zh-CN" dirty="0"/>
                  <a:t>cross entropy loss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b="0" dirty="0"/>
                  <a:t> is the </a:t>
                </a:r>
                <a:r>
                  <a:rPr lang="en-US" altLang="zh-CN" dirty="0"/>
                  <a:t>number of pixels.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aseline="30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1300" y="1937872"/>
                <a:ext cx="7402352" cy="4920128"/>
              </a:xfrm>
              <a:blipFill>
                <a:blip r:embed="rId2"/>
                <a:stretch>
                  <a:fillRect l="-1481" t="-1983" r="-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A3A12F-BBE9-439A-868D-BEA169E0B964}"/>
                  </a:ext>
                </a:extLst>
              </p:cNvPr>
              <p:cNvSpPr/>
              <p:nvPr/>
            </p:nvSpPr>
            <p:spPr>
              <a:xfrm>
                <a:off x="8550628" y="3464003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A3A12F-BBE9-439A-868D-BEA169E0B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628" y="3464003"/>
                <a:ext cx="3866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D3290D3-2DC3-4B34-B2EF-3B4C6FDB11C7}"/>
                  </a:ext>
                </a:extLst>
              </p:cNvPr>
              <p:cNvSpPr/>
              <p:nvPr/>
            </p:nvSpPr>
            <p:spPr>
              <a:xfrm>
                <a:off x="8478598" y="4881106"/>
                <a:ext cx="535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D3290D3-2DC3-4B34-B2EF-3B4C6FDB1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598" y="4881106"/>
                <a:ext cx="5359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注: 左箭头 5">
            <a:extLst>
              <a:ext uri="{FF2B5EF4-FFF2-40B4-BE49-F238E27FC236}">
                <a16:creationId xmlns:a16="http://schemas.microsoft.com/office/drawing/2014/main" id="{E206743D-B9F2-488A-A44D-622F5863EC3F}"/>
              </a:ext>
            </a:extLst>
          </p:cNvPr>
          <p:cNvSpPr/>
          <p:nvPr/>
        </p:nvSpPr>
        <p:spPr>
          <a:xfrm rot="10800000">
            <a:off x="10242968" y="3934067"/>
            <a:ext cx="591348" cy="769649"/>
          </a:xfrm>
          <a:prstGeom prst="leftArrowCallout">
            <a:avLst>
              <a:gd name="adj1" fmla="val 23326"/>
              <a:gd name="adj2" fmla="val 20370"/>
              <a:gd name="adj3" fmla="val 19979"/>
              <a:gd name="adj4" fmla="val 27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6F55F9-C72F-4E95-AA4C-026C41995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73729" y="4562458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E490A8A-5173-4F7C-A27D-57C73AD78CAB}"/>
                  </a:ext>
                </a:extLst>
              </p:cNvPr>
              <p:cNvSpPr/>
              <p:nvPr/>
            </p:nvSpPr>
            <p:spPr>
              <a:xfrm>
                <a:off x="10834316" y="4057282"/>
                <a:ext cx="6530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E490A8A-5173-4F7C-A27D-57C73AD78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316" y="4057282"/>
                <a:ext cx="653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930FFB-2C63-4506-BF94-33EAFFD94638}"/>
              </a:ext>
            </a:extLst>
          </p:cNvPr>
          <p:cNvSpPr/>
          <p:nvPr/>
        </p:nvSpPr>
        <p:spPr>
          <a:xfrm>
            <a:off x="9073728" y="3068698"/>
            <a:ext cx="1342172" cy="100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8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71DCC-1080-4941-AE13-6E00F74A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functions for the mask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0731" y="1912716"/>
                <a:ext cx="7024546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loss function 3: smoothness loss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The masked region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should tend to be large blocks, instead of many discrete scatters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Smoothness Loss </a:t>
                </a:r>
                <a:r>
                  <a:rPr lang="en-US" altLang="zh-CN" b="0" dirty="0"/>
                  <a:t>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two norm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is the gradient of the mask</a:t>
                </a:r>
                <a:endParaRPr lang="en-US" altLang="zh-CN" baseline="30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0198FC-B894-4005-B5AC-99083A28E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0731" y="1912716"/>
                <a:ext cx="7024546" cy="4667250"/>
              </a:xfrm>
              <a:blipFill>
                <a:blip r:embed="rId2"/>
                <a:stretch>
                  <a:fillRect l="-1563" t="-2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36F5228-1F32-49B9-8D38-986E488E049F}"/>
                  </a:ext>
                </a:extLst>
              </p:cNvPr>
              <p:cNvSpPr/>
              <p:nvPr/>
            </p:nvSpPr>
            <p:spPr>
              <a:xfrm>
                <a:off x="8547964" y="3304942"/>
                <a:ext cx="535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36F5228-1F32-49B9-8D38-986E488E0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964" y="3304942"/>
                <a:ext cx="5359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5A75781-46AD-4831-9265-06F51260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3095" y="2986294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6F2563A4-E579-4997-BCB2-201748C0B2A2}"/>
              </a:ext>
            </a:extLst>
          </p:cNvPr>
          <p:cNvSpPr/>
          <p:nvPr/>
        </p:nvSpPr>
        <p:spPr>
          <a:xfrm rot="5400000">
            <a:off x="9395308" y="4342032"/>
            <a:ext cx="837744" cy="273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78C5CF-904B-4667-85F3-C2876E7B7295}"/>
              </a:ext>
            </a:extLst>
          </p:cNvPr>
          <p:cNvSpPr/>
          <p:nvPr/>
        </p:nvSpPr>
        <p:spPr>
          <a:xfrm>
            <a:off x="9853864" y="4246341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gradient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6D063D3-104E-4BD3-AF01-BAC65F5CC08F}"/>
                  </a:ext>
                </a:extLst>
              </p:cNvPr>
              <p:cNvSpPr/>
              <p:nvPr/>
            </p:nvSpPr>
            <p:spPr>
              <a:xfrm>
                <a:off x="9536630" y="4897791"/>
                <a:ext cx="6344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6D063D3-104E-4BD3-AF01-BAC65F5CC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630" y="4897791"/>
                <a:ext cx="6344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79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5CAF-D627-4138-909F-CC27AE7F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25" y="1452856"/>
            <a:ext cx="4438229" cy="1371600"/>
          </a:xfrm>
        </p:spPr>
        <p:txBody>
          <a:bodyPr/>
          <a:lstStyle/>
          <a:p>
            <a:r>
              <a:rPr lang="en-US" altLang="zh-CN" b="1" dirty="0"/>
              <a:t>Network for Pose: </a:t>
            </a:r>
            <a:r>
              <a:rPr lang="en-US" altLang="zh-CN" b="1" dirty="0" err="1"/>
              <a:t>PoseNet</a:t>
            </a:r>
            <a:r>
              <a:rPr lang="en-US" altLang="zh-CN" b="1" baseline="30000" dirty="0"/>
              <a:t>[3]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E37B3F-284C-4D81-8805-4ABFBCE68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12" y="839033"/>
            <a:ext cx="1759222" cy="517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9E29CD-1C13-4D3D-9414-52C15840A4D5}"/>
                  </a:ext>
                </a:extLst>
              </p:cNvPr>
              <p:cNvSpPr/>
              <p:nvPr/>
            </p:nvSpPr>
            <p:spPr>
              <a:xfrm>
                <a:off x="1049525" y="3154762"/>
                <a:ext cx="5130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Input:  </a:t>
                </a:r>
                <a:r>
                  <a:rPr lang="en-US" altLang="zh-CN" dirty="0"/>
                  <a:t>Three consecutive images of frames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9E29CD-1C13-4D3D-9414-52C15840A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25" y="3154762"/>
                <a:ext cx="5130122" cy="369332"/>
              </a:xfrm>
              <a:prstGeom prst="rect">
                <a:avLst/>
              </a:prstGeom>
              <a:blipFill>
                <a:blip r:embed="rId3"/>
                <a:stretch>
                  <a:fillRect l="-950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A89B4D6-BFD9-4F76-AE7D-94670ECAA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56" y="1303108"/>
            <a:ext cx="1362447" cy="1021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F0C96-B7D1-42A4-932F-2E023D726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65" y="1510722"/>
            <a:ext cx="1362447" cy="1021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286755-16BA-43FB-AC35-3CAAA0DEB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11" y="1690688"/>
            <a:ext cx="1362447" cy="1021835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6F7016E9-A9CB-4756-9D81-5BD28350385D}"/>
              </a:ext>
            </a:extLst>
          </p:cNvPr>
          <p:cNvSpPr/>
          <p:nvPr/>
        </p:nvSpPr>
        <p:spPr>
          <a:xfrm>
            <a:off x="7158949" y="2740171"/>
            <a:ext cx="520168" cy="370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821CF2-CA22-48AB-B1DB-94009EEF8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169" y="3107555"/>
            <a:ext cx="1362447" cy="13903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F7D58D-EF41-4F0A-B061-17E801FBC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245" y="4884963"/>
            <a:ext cx="1129443" cy="930950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BFE70394-09DD-4DD0-8923-68ABCE744B4F}"/>
              </a:ext>
            </a:extLst>
          </p:cNvPr>
          <p:cNvSpPr/>
          <p:nvPr/>
        </p:nvSpPr>
        <p:spPr>
          <a:xfrm>
            <a:off x="7179736" y="4534217"/>
            <a:ext cx="520168" cy="370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21001E-2033-4FEE-8B5C-AED78AFD69F1}"/>
                  </a:ext>
                </a:extLst>
              </p:cNvPr>
              <p:cNvSpPr/>
              <p:nvPr/>
            </p:nvSpPr>
            <p:spPr>
              <a:xfrm>
                <a:off x="1049525" y="3633682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dirty="0"/>
                  <a:t>Output:  </a:t>
                </a:r>
                <a:r>
                  <a:rPr lang="en-US" altLang="zh-CN" dirty="0"/>
                  <a:t>Pose transformation from frame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 frame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21001E-2033-4FEE-8B5C-AED78AFD6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25" y="3633682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l="-800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>
            <a:extLst>
              <a:ext uri="{FF2B5EF4-FFF2-40B4-BE49-F238E27FC236}">
                <a16:creationId xmlns:a16="http://schemas.microsoft.com/office/drawing/2014/main" id="{DBD873FE-0CB2-48EF-8CA9-D5D4962A93F1}"/>
              </a:ext>
            </a:extLst>
          </p:cNvPr>
          <p:cNvSpPr/>
          <p:nvPr/>
        </p:nvSpPr>
        <p:spPr>
          <a:xfrm>
            <a:off x="8094597" y="3573404"/>
            <a:ext cx="1204772" cy="3217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7A460BC-D65F-40FD-9360-E6D08260A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080" y="4881803"/>
            <a:ext cx="1129443" cy="9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4F846-67D6-40D7-8819-09074393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68492"/>
            <a:ext cx="9601196" cy="1303867"/>
          </a:xfrm>
        </p:spPr>
        <p:txBody>
          <a:bodyPr/>
          <a:lstStyle/>
          <a:p>
            <a:r>
              <a:rPr lang="en-US" altLang="zh-CN" dirty="0"/>
              <a:t>How to train the pose network?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47C42-B574-49E8-8DB0-1F4C95BC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605740"/>
            <a:ext cx="9601196" cy="3318936"/>
          </a:xfrm>
        </p:spPr>
        <p:txBody>
          <a:bodyPr/>
          <a:lstStyle/>
          <a:p>
            <a:r>
              <a:rPr lang="en-US" altLang="zh-CN" dirty="0"/>
              <a:t>For any two consecutive frames, with pose transformation, the first frame can be projected into the second frame.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E17ED-803A-4F4F-BDEF-C06C9A648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b="20087"/>
          <a:stretch/>
        </p:blipFill>
        <p:spPr>
          <a:xfrm>
            <a:off x="6548622" y="2893144"/>
            <a:ext cx="2573460" cy="1275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D37535-ECF3-4760-947B-5F7F4412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21" y="3609750"/>
            <a:ext cx="1618158" cy="508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59DAC8-1FD0-476D-B08C-20BB7C04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32" y="2866227"/>
            <a:ext cx="1614737" cy="5087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97AA79-81EB-4212-84C2-E00460072669}"/>
              </a:ext>
            </a:extLst>
          </p:cNvPr>
          <p:cNvSpPr txBox="1"/>
          <p:nvPr/>
        </p:nvSpPr>
        <p:spPr>
          <a:xfrm>
            <a:off x="2414292" y="2759535"/>
            <a:ext cx="134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previous RGB image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F073C-43B8-42DE-8BB0-87C98DEBEF8E}"/>
              </a:ext>
            </a:extLst>
          </p:cNvPr>
          <p:cNvSpPr txBox="1"/>
          <p:nvPr/>
        </p:nvSpPr>
        <p:spPr>
          <a:xfrm>
            <a:off x="2396396" y="3506824"/>
            <a:ext cx="161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previous </a:t>
            </a:r>
          </a:p>
          <a:p>
            <a:r>
              <a:rPr lang="en-US" altLang="zh-CN" dirty="0"/>
              <a:t>depth image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3B4BB6F-7A55-468A-B8BB-DB973FFF06E2}"/>
              </a:ext>
            </a:extLst>
          </p:cNvPr>
          <p:cNvSpPr/>
          <p:nvPr/>
        </p:nvSpPr>
        <p:spPr>
          <a:xfrm>
            <a:off x="5371369" y="3374984"/>
            <a:ext cx="1175543" cy="219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D3DE83-E806-4E82-AB7C-61F8C8F1FED1}"/>
              </a:ext>
            </a:extLst>
          </p:cNvPr>
          <p:cNvSpPr txBox="1"/>
          <p:nvPr/>
        </p:nvSpPr>
        <p:spPr>
          <a:xfrm>
            <a:off x="5519238" y="2813491"/>
            <a:ext cx="102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camera model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C935A3-943B-4D52-853C-914A6330BEBA}"/>
              </a:ext>
            </a:extLst>
          </p:cNvPr>
          <p:cNvSpPr txBox="1"/>
          <p:nvPr/>
        </p:nvSpPr>
        <p:spPr>
          <a:xfrm>
            <a:off x="10004372" y="4081645"/>
            <a:ext cx="168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pose transformation</a:t>
            </a:r>
            <a:endParaRPr lang="zh-CN" altLang="en-US" dirty="0"/>
          </a:p>
        </p:txBody>
      </p:sp>
      <p:sp>
        <p:nvSpPr>
          <p:cNvPr id="13" name="箭头: 手杖形 12">
            <a:extLst>
              <a:ext uri="{FF2B5EF4-FFF2-40B4-BE49-F238E27FC236}">
                <a16:creationId xmlns:a16="http://schemas.microsoft.com/office/drawing/2014/main" id="{A2CCADDF-4ACD-4F34-B9C7-F9FC5E286335}"/>
              </a:ext>
            </a:extLst>
          </p:cNvPr>
          <p:cNvSpPr/>
          <p:nvPr/>
        </p:nvSpPr>
        <p:spPr>
          <a:xfrm rot="5400000">
            <a:off x="8567759" y="3967006"/>
            <a:ext cx="2014816" cy="858410"/>
          </a:xfrm>
          <a:prstGeom prst="uturnArrow">
            <a:avLst>
              <a:gd name="adj1" fmla="val 14156"/>
              <a:gd name="adj2" fmla="val 25000"/>
              <a:gd name="adj3" fmla="val 2882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965069-85BB-4782-B16F-F6EB759F0714}"/>
              </a:ext>
            </a:extLst>
          </p:cNvPr>
          <p:cNvSpPr txBox="1"/>
          <p:nvPr/>
        </p:nvSpPr>
        <p:spPr>
          <a:xfrm>
            <a:off x="6403327" y="2500847"/>
            <a:ext cx="36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point cloud in first coordinate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DC2295-11AE-40B6-A7BA-05E476B1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b="20087"/>
          <a:stretch/>
        </p:blipFill>
        <p:spPr>
          <a:xfrm>
            <a:off x="6558850" y="4611522"/>
            <a:ext cx="2573460" cy="1275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77FA3B4-BC2C-4692-8560-D04676A69D89}"/>
              </a:ext>
            </a:extLst>
          </p:cNvPr>
          <p:cNvSpPr txBox="1"/>
          <p:nvPr/>
        </p:nvSpPr>
        <p:spPr>
          <a:xfrm>
            <a:off x="6403327" y="5887501"/>
            <a:ext cx="315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point cloud in second coordinate</a:t>
            </a:r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11905A5-E21B-4AB4-94B6-3B261D51AAF4}"/>
              </a:ext>
            </a:extLst>
          </p:cNvPr>
          <p:cNvSpPr/>
          <p:nvPr/>
        </p:nvSpPr>
        <p:spPr>
          <a:xfrm rot="10800000">
            <a:off x="5369655" y="5110998"/>
            <a:ext cx="1175543" cy="219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60EF58-629A-4318-85E8-46F3657445F8}"/>
              </a:ext>
            </a:extLst>
          </p:cNvPr>
          <p:cNvSpPr txBox="1"/>
          <p:nvPr/>
        </p:nvSpPr>
        <p:spPr>
          <a:xfrm>
            <a:off x="5524350" y="4536337"/>
            <a:ext cx="102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camera model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44A804-A17A-46AF-958E-360E40EDA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77" y="4966358"/>
            <a:ext cx="1614737" cy="50875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A1D8155-C738-4D2A-9F63-86DC479DD089}"/>
              </a:ext>
            </a:extLst>
          </p:cNvPr>
          <p:cNvSpPr txBox="1"/>
          <p:nvPr/>
        </p:nvSpPr>
        <p:spPr>
          <a:xfrm>
            <a:off x="2326446" y="4787846"/>
            <a:ext cx="161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projected RGB image in second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07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08954-00BA-4DE7-9C02-F5A51341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train the pose network?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4BE2B9-8FC8-44E2-B25D-B19C962E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static region of the image, the warped image which is transformed with pose should be same to the raw image.</a:t>
            </a:r>
          </a:p>
          <a:p>
            <a:r>
              <a:rPr lang="en-US" altLang="zh-CN" dirty="0"/>
              <a:t>The differences in the static region can be used to compute a loss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4430E2-CE13-498D-9127-B32B2A00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34" y="3913576"/>
            <a:ext cx="2616389" cy="19622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8C8179-3FFE-4126-A85A-682542D9A1DC}"/>
              </a:ext>
            </a:extLst>
          </p:cNvPr>
          <p:cNvSpPr/>
          <p:nvPr/>
        </p:nvSpPr>
        <p:spPr>
          <a:xfrm>
            <a:off x="8212862" y="5940668"/>
            <a:ext cx="182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residual image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F036D9-2CA9-4EDF-88E0-A599CF79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79" y="3913576"/>
            <a:ext cx="2616389" cy="19622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CD32B3-712F-4806-B531-FE6720D410A4}"/>
              </a:ext>
            </a:extLst>
          </p:cNvPr>
          <p:cNvSpPr txBox="1"/>
          <p:nvPr/>
        </p:nvSpPr>
        <p:spPr>
          <a:xfrm>
            <a:off x="2546731" y="5925735"/>
            <a:ext cx="161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raw image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A563B9-7602-40FE-AB92-E81521DB1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8" y="3913576"/>
            <a:ext cx="2616388" cy="19622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33F576D-772C-4CB6-966F-D72CEE837533}"/>
              </a:ext>
            </a:extLst>
          </p:cNvPr>
          <p:cNvSpPr/>
          <p:nvPr/>
        </p:nvSpPr>
        <p:spPr>
          <a:xfrm>
            <a:off x="5372018" y="5925735"/>
            <a:ext cx="182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warped image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3310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7BB231B-4DB2-42F7-85EF-D6D96858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Loss functions for the pose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046D2BB-24C9-44EA-A945-81630D65E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4843463"/>
              </a:xfrm>
            </p:spPr>
            <p:txBody>
              <a:bodyPr/>
              <a:lstStyle/>
              <a:p>
                <a:r>
                  <a:rPr lang="en-US" altLang="zh-CN" dirty="0"/>
                  <a:t>pose loss</a:t>
                </a:r>
                <a:r>
                  <a:rPr lang="en-US" altLang="zh-CN" baseline="30000" dirty="0"/>
                  <a:t> [4]</a:t>
                </a:r>
                <a:r>
                  <a:rPr lang="en-US" altLang="zh-CN" dirty="0"/>
                  <a:t> :</a:t>
                </a:r>
              </a:p>
              <a:p>
                <a:pPr marL="0" indent="0" algn="ctr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∈{+,−}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 is a robust error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warping process which needs the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/>
                  <a:t>, the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/>
                  <a:t> and the 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046D2BB-24C9-44EA-A945-81630D65E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4843463"/>
              </a:xfrm>
              <a:blipFill>
                <a:blip r:embed="rId2"/>
                <a:stretch>
                  <a:fillRect l="-1043" t="-2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75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5DCD4-CFB5-4D6D-AF9D-A46B38F2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II: Reconstruction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12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B82235-8A7F-49BA-BE34-FAA85382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08" y="1505980"/>
            <a:ext cx="4519760" cy="1371600"/>
          </a:xfrm>
        </p:spPr>
        <p:txBody>
          <a:bodyPr>
            <a:noAutofit/>
          </a:bodyPr>
          <a:lstStyle/>
          <a:p>
            <a:r>
              <a:rPr lang="en-US" altLang="zh-CN" sz="2000" b="1" dirty="0"/>
              <a:t>Truncated Signed Distance Function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TSDF</a:t>
            </a:r>
            <a:r>
              <a:rPr lang="zh-CN" altLang="en-US" sz="2000" b="1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C1468E-0C01-4EC0-9402-D6EB375DB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800" dirty="0"/>
              <a:t> TSDF is applied to project the union set of point clouds of all RGBD images to a world coordinate.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E0F420-658E-4069-AF07-B32304530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75" y="723093"/>
            <a:ext cx="3607875" cy="2705907"/>
          </a:xfrm>
          <a:prstGeom prst="rect">
            <a:avLst/>
          </a:prstGeom>
        </p:spPr>
      </p:pic>
      <p:pic>
        <p:nvPicPr>
          <p:cNvPr id="12" name="屏幕录制 11">
            <a:hlinkClick r:id="" action="ppaction://media"/>
            <a:extLst>
              <a:ext uri="{FF2B5EF4-FFF2-40B4-BE49-F238E27FC236}">
                <a16:creationId xmlns:a16="http://schemas.microsoft.com/office/drawing/2014/main" id="{E57C9A3A-0FD4-4AE6-BCA8-221000AA08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3275" y="3591956"/>
            <a:ext cx="3607875" cy="2438404"/>
          </a:xfrm>
        </p:spPr>
      </p:pic>
    </p:spTree>
    <p:extLst>
      <p:ext uri="{BB962C8B-B14F-4D97-AF65-F5344CB8AC3E}">
        <p14:creationId xmlns:p14="http://schemas.microsoft.com/office/powerpoint/2010/main" val="40483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6D369-B4D9-4D57-BEF1-DCDA199C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652" y="125645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3D Reconstruction in Dynamic Environments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E4599-5148-4E78-8EE9-2368494E2F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Dynamic</a:t>
            </a:r>
          </a:p>
          <a:p>
            <a:pPr marL="457200" indent="-457200">
              <a:buAutoNum type="arabicPeriod"/>
            </a:pPr>
            <a:r>
              <a:rPr lang="en-US" altLang="zh-CN" dirty="0"/>
              <a:t>Detect moving objects in static background</a:t>
            </a:r>
          </a:p>
          <a:p>
            <a:pPr marL="457200" indent="-457200">
              <a:buFont typeface="Arial"/>
              <a:buAutoNum type="arabicPeriod"/>
            </a:pPr>
            <a:r>
              <a:rPr lang="en-US" altLang="zh-CN" dirty="0"/>
              <a:t>Generate masks to eliminate dynamics</a:t>
            </a:r>
          </a:p>
          <a:p>
            <a:pPr marL="457200" indent="-457200">
              <a:buFont typeface="Arial"/>
              <a:buAutoNum type="arabicPeriod"/>
            </a:pPr>
            <a:r>
              <a:rPr lang="en-US" altLang="zh-CN" dirty="0" err="1"/>
              <a:t>Inpaint</a:t>
            </a:r>
            <a:r>
              <a:rPr lang="en-US" altLang="zh-CN" dirty="0"/>
              <a:t> the static occluded background using pose transformation</a:t>
            </a:r>
          </a:p>
          <a:p>
            <a:pPr marL="457200" indent="-457200">
              <a:buAutoNum type="arabicPeriod"/>
            </a:pP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8E8FC-5103-4B8B-AAD7-6CBA596556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Reconstruction</a:t>
            </a:r>
          </a:p>
          <a:p>
            <a:pPr marL="457200" indent="-457200">
              <a:buAutoNum type="arabicPeriod"/>
            </a:pPr>
            <a:r>
              <a:rPr lang="en-US" altLang="zh-CN" dirty="0"/>
              <a:t>Hallucinate plausible imagery to 3D world coordinate </a:t>
            </a:r>
            <a:r>
              <a:rPr lang="en-US" altLang="zh-CN" dirty="0">
                <a:solidFill>
                  <a:srgbClr val="F8F8F8"/>
                </a:solidFill>
              </a:rPr>
              <a:t>backhhhh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6D133-070A-40A2-A82D-0D641E46C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96" y="3864187"/>
            <a:ext cx="1986613" cy="22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49C3B1-FD4D-45C8-BCF2-EA2CF3FC3024}"/>
              </a:ext>
            </a:extLst>
          </p:cNvPr>
          <p:cNvSpPr/>
          <p:nvPr/>
        </p:nvSpPr>
        <p:spPr>
          <a:xfrm>
            <a:off x="887185" y="980692"/>
            <a:ext cx="1052104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Reference:</a:t>
            </a:r>
          </a:p>
          <a:p>
            <a:endParaRPr lang="en-US" altLang="zh-CN" dirty="0"/>
          </a:p>
          <a:p>
            <a:r>
              <a:rPr lang="en-US" altLang="zh-CN" dirty="0"/>
              <a:t>[1] T. Zhou, M. Brown, N. Snavely, and D. G. Lowe. Unsupervised learning of depth and ego-motion from video. In CVPR, volume 2, page 7, 2017</a:t>
            </a:r>
          </a:p>
          <a:p>
            <a:endParaRPr lang="en-US" altLang="zh-CN" dirty="0"/>
          </a:p>
          <a:p>
            <a:r>
              <a:rPr lang="en-US" altLang="zh-CN" dirty="0"/>
              <a:t>[2] Waleed Abdulla. Mask r-</a:t>
            </a:r>
            <a:r>
              <a:rPr lang="en-US" altLang="zh-CN" dirty="0" err="1"/>
              <a:t>cnn</a:t>
            </a:r>
            <a:r>
              <a:rPr lang="en-US" altLang="zh-CN" dirty="0"/>
              <a:t> for object detection and in-stance segmentation on </a:t>
            </a:r>
            <a:r>
              <a:rPr lang="en-US" altLang="zh-CN" dirty="0" err="1"/>
              <a:t>keras</a:t>
            </a:r>
            <a:r>
              <a:rPr lang="en-US" altLang="zh-CN" dirty="0"/>
              <a:t> and </a:t>
            </a:r>
            <a:r>
              <a:rPr lang="en-US" altLang="zh-CN" dirty="0" err="1"/>
              <a:t>tensorflow.https</a:t>
            </a:r>
            <a:r>
              <a:rPr lang="en-US" altLang="zh-CN" dirty="0"/>
              <a:t>://github.com/</a:t>
            </a:r>
            <a:r>
              <a:rPr lang="en-US" altLang="zh-CN" dirty="0" err="1"/>
              <a:t>matterport</a:t>
            </a:r>
            <a:r>
              <a:rPr lang="en-US" altLang="zh-CN" dirty="0"/>
              <a:t>/</a:t>
            </a:r>
            <a:r>
              <a:rPr lang="en-US" altLang="zh-CN" dirty="0" err="1"/>
              <a:t>Mask_RCNN</a:t>
            </a:r>
            <a:r>
              <a:rPr lang="en-US" altLang="zh-CN" dirty="0"/>
              <a:t>, 2017.</a:t>
            </a:r>
          </a:p>
          <a:p>
            <a:endParaRPr lang="en-US" altLang="zh-CN" dirty="0"/>
          </a:p>
          <a:p>
            <a:r>
              <a:rPr lang="en-US" altLang="zh-CN" dirty="0"/>
              <a:t>[3] A. Kendall, M. Grimes, and R. </a:t>
            </a:r>
            <a:r>
              <a:rPr lang="en-US" altLang="zh-CN" dirty="0" err="1"/>
              <a:t>Cipolla</a:t>
            </a:r>
            <a:r>
              <a:rPr lang="en-US" altLang="zh-CN" dirty="0"/>
              <a:t>. </a:t>
            </a:r>
            <a:r>
              <a:rPr lang="en-US" altLang="zh-CN" dirty="0" err="1"/>
              <a:t>Posenet</a:t>
            </a:r>
            <a:r>
              <a:rPr lang="en-US" altLang="zh-CN" dirty="0"/>
              <a:t>: A convolutional network for real-time 6-dof camera </a:t>
            </a:r>
            <a:r>
              <a:rPr lang="en-US" altLang="zh-CN" dirty="0" err="1"/>
              <a:t>relocalization</a:t>
            </a:r>
            <a:r>
              <a:rPr lang="en-US" altLang="zh-CN" dirty="0"/>
              <a:t>. In Proceedings of the IEEE international conference on computer vision, pages 2938–2946, 2015.</a:t>
            </a:r>
          </a:p>
          <a:p>
            <a:endParaRPr lang="en-US" altLang="zh-CN" dirty="0"/>
          </a:p>
          <a:p>
            <a:r>
              <a:rPr lang="en-US" altLang="zh-CN" dirty="0"/>
              <a:t>[4] Z. Wang, A. C. </a:t>
            </a:r>
            <a:r>
              <a:rPr lang="en-US" altLang="zh-CN" dirty="0" err="1"/>
              <a:t>Bovik</a:t>
            </a:r>
            <a:r>
              <a:rPr lang="en-US" altLang="zh-CN" dirty="0"/>
              <a:t>, H. R. Sheikh, and E. P. </a:t>
            </a:r>
            <a:r>
              <a:rPr lang="en-US" altLang="zh-CN" dirty="0" err="1"/>
              <a:t>Simoncelli</a:t>
            </a:r>
            <a:r>
              <a:rPr lang="en-US" altLang="zh-CN" dirty="0"/>
              <a:t>. Image quality assessment: from error visibility to structural similarity. IEEE transactions on image processing, 13(4):600– 612, 2004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9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206BE4-FF10-4604-B42D-6BEE8CDD69D8}"/>
              </a:ext>
            </a:extLst>
          </p:cNvPr>
          <p:cNvSpPr txBox="1"/>
          <p:nvPr/>
        </p:nvSpPr>
        <p:spPr>
          <a:xfrm>
            <a:off x="3547674" y="2767280"/>
            <a:ext cx="50966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Thanks for listening</a:t>
            </a:r>
            <a:r>
              <a:rPr lang="zh-CN" altLang="en-US" sz="4000" b="1" dirty="0"/>
              <a:t>！</a:t>
            </a:r>
            <a:endParaRPr lang="en-US" altLang="zh-CN" sz="4000" b="1" dirty="0"/>
          </a:p>
          <a:p>
            <a:pPr algn="ctr"/>
            <a:r>
              <a:rPr lang="en-US" altLang="zh-CN" sz="4000" b="1" dirty="0"/>
              <a:t>Q &amp; A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7155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re-video">
            <a:hlinkClick r:id="" action="ppaction://media"/>
            <a:extLst>
              <a:ext uri="{FF2B5EF4-FFF2-40B4-BE49-F238E27FC236}">
                <a16:creationId xmlns:a16="http://schemas.microsoft.com/office/drawing/2014/main" id="{5D7F4192-6A73-4999-89B4-94B376AE8B76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473" y="1760377"/>
            <a:ext cx="7281054" cy="4095138"/>
          </a:xfrm>
          <a:effectLst>
            <a:softEdge rad="31750"/>
          </a:effec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C98E0678-E516-4084-ABAC-A685CA2B90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468949"/>
            <a:ext cx="9601200" cy="1303337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Demo</a:t>
            </a:r>
            <a:endParaRPr lang="zh-CN" altLang="en-US" sz="36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F37F-6E24-44B3-87D0-0FA76C91209E}"/>
              </a:ext>
            </a:extLst>
          </p:cNvPr>
          <p:cNvSpPr txBox="1"/>
          <p:nvPr/>
        </p:nvSpPr>
        <p:spPr>
          <a:xfrm>
            <a:off x="3696800" y="142521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Original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EF02A1-B81E-4163-87B2-8E2A4FB4510C}"/>
              </a:ext>
            </a:extLst>
          </p:cNvPr>
          <p:cNvSpPr txBox="1"/>
          <p:nvPr/>
        </p:nvSpPr>
        <p:spPr>
          <a:xfrm>
            <a:off x="7417264" y="143721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Dynamics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4D120E-2B2B-496B-8197-6236EC921DF9}"/>
              </a:ext>
            </a:extLst>
          </p:cNvPr>
          <p:cNvSpPr txBox="1"/>
          <p:nvPr/>
        </p:nvSpPr>
        <p:spPr>
          <a:xfrm>
            <a:off x="3786569" y="5809349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Masks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CD8CD-B0DA-41B9-98A0-1AA9BFBF8D62}"/>
              </a:ext>
            </a:extLst>
          </p:cNvPr>
          <p:cNvSpPr txBox="1"/>
          <p:nvPr/>
        </p:nvSpPr>
        <p:spPr>
          <a:xfrm>
            <a:off x="7661721" y="58324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66084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7DDD847-4E74-4263-AFDD-C117D61F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/>
          <a:lstStyle/>
          <a:p>
            <a:r>
              <a:rPr lang="en-US" altLang="zh-CN" dirty="0"/>
              <a:t>Why DynaSLAM Important?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1A42D2-E828-49FE-9286-BA1D42AC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VR &amp; AR needs static &amp; tidy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Recognition for lifelong mapping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430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6A3528-002F-4F48-A531-03865774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62" y="1756850"/>
            <a:ext cx="4142506" cy="777511"/>
          </a:xfrm>
        </p:spPr>
        <p:txBody>
          <a:bodyPr anchor="b">
            <a:norm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</a:rPr>
              <a:t>In short,</a:t>
            </a:r>
            <a:r>
              <a:rPr lang="zh-CN" altLang="en-US" sz="2000" dirty="0">
                <a:solidFill>
                  <a:srgbClr val="262626"/>
                </a:solidFill>
              </a:rPr>
              <a:t> </a:t>
            </a:r>
            <a:r>
              <a:rPr lang="en-US" altLang="zh-CN" sz="2000" dirty="0">
                <a:solidFill>
                  <a:srgbClr val="262626"/>
                </a:solidFill>
              </a:rPr>
              <a:t>we simply snap fingers </a:t>
            </a:r>
            <a:br>
              <a:rPr lang="en-US" altLang="zh-CN" sz="2000" dirty="0">
                <a:solidFill>
                  <a:srgbClr val="262626"/>
                </a:solidFill>
              </a:rPr>
            </a:br>
            <a:r>
              <a:rPr lang="en-US" altLang="zh-CN" sz="2000" dirty="0">
                <a:solidFill>
                  <a:srgbClr val="262626"/>
                </a:solidFill>
              </a:rPr>
              <a:t>to  disappear all dynamic objects</a:t>
            </a:r>
            <a:endParaRPr lang="zh-CN" altLang="en-US" sz="2000" dirty="0">
              <a:solidFill>
                <a:srgbClr val="262626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hanos snap fingers">
            <a:extLst>
              <a:ext uri="{FF2B5EF4-FFF2-40B4-BE49-F238E27FC236}">
                <a16:creationId xmlns:a16="http://schemas.microsoft.com/office/drawing/2014/main" id="{49674F2B-5C55-4DE0-A436-22E6C5707E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8" y="2804325"/>
            <a:ext cx="3174113" cy="158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zcyb">
            <a:hlinkClick r:id="" action="ppaction://media"/>
            <a:extLst>
              <a:ext uri="{FF2B5EF4-FFF2-40B4-BE49-F238E27FC236}">
                <a16:creationId xmlns:a16="http://schemas.microsoft.com/office/drawing/2014/main" id="{85CDEFAC-4D75-42E6-8614-C5284BA05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9216" y="1204734"/>
            <a:ext cx="6949058" cy="39088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38CADB-4A18-4854-A2E5-37B6E1412E2C}"/>
              </a:ext>
            </a:extLst>
          </p:cNvPr>
          <p:cNvSpPr txBox="1"/>
          <p:nvPr/>
        </p:nvSpPr>
        <p:spPr>
          <a:xfrm>
            <a:off x="6966002" y="5187107"/>
            <a:ext cx="50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 disappeared, save</a:t>
            </a:r>
            <a:r>
              <a:rPr lang="zh-CN" altLang="en-US" b="1" dirty="0"/>
              <a:t> </a:t>
            </a:r>
            <a:r>
              <a:rPr lang="en-US" altLang="zh-CN" b="1" dirty="0"/>
              <a:t>us, </a:t>
            </a:r>
            <a:r>
              <a:rPr lang="en-US" altLang="zh-CN" b="1" dirty="0" err="1"/>
              <a:t>plz</a:t>
            </a:r>
            <a:r>
              <a:rPr lang="en-US" altLang="zh-CN" b="1" dirty="0"/>
              <a:t>!!!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F9BBD7-45DE-4445-9739-79DEA519F88A}"/>
              </a:ext>
            </a:extLst>
          </p:cNvPr>
          <p:cNvSpPr txBox="1"/>
          <p:nvPr/>
        </p:nvSpPr>
        <p:spPr>
          <a:xfrm>
            <a:off x="1810181" y="4725442"/>
            <a:ext cx="117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Thanos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09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F68798-5359-4980-B507-0A6D33F744D0}"/>
              </a:ext>
            </a:extLst>
          </p:cNvPr>
          <p:cNvSpPr txBox="1"/>
          <p:nvPr/>
        </p:nvSpPr>
        <p:spPr>
          <a:xfrm>
            <a:off x="1236159" y="1585564"/>
            <a:ext cx="9969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Innovative Points of Our Research</a:t>
            </a:r>
            <a:endParaRPr lang="zh-CN" altLang="en-US" sz="4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78447-AA4E-43FB-AFB0-C960FCBBF685}"/>
              </a:ext>
            </a:extLst>
          </p:cNvPr>
          <p:cNvSpPr txBox="1"/>
          <p:nvPr/>
        </p:nvSpPr>
        <p:spPr>
          <a:xfrm>
            <a:off x="1126272" y="2732513"/>
            <a:ext cx="10549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 Use a </a:t>
            </a:r>
            <a:r>
              <a:rPr lang="en-US" altLang="zh-CN" sz="2800" b="1" dirty="0"/>
              <a:t>mask net </a:t>
            </a:r>
            <a:r>
              <a:rPr lang="en-US" altLang="zh-CN" sz="2800" dirty="0"/>
              <a:t>instead of residuals to generate dynamic masks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E70F8-5713-49A7-93EC-9141E82BE3FF}"/>
              </a:ext>
            </a:extLst>
          </p:cNvPr>
          <p:cNvSpPr txBox="1"/>
          <p:nvPr/>
        </p:nvSpPr>
        <p:spPr>
          <a:xfrm>
            <a:off x="1126272" y="3725396"/>
            <a:ext cx="1106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  Use a </a:t>
            </a:r>
            <a:r>
              <a:rPr lang="en-US" altLang="zh-CN" sz="2800" b="1" dirty="0"/>
              <a:t>pose net</a:t>
            </a:r>
            <a:r>
              <a:rPr lang="en-US" altLang="zh-CN" sz="2800" dirty="0"/>
              <a:t> instead of ORB-SLAM2 to provide pose estimations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91E43E-4B05-4C28-8B23-809940BC3F9C}"/>
              </a:ext>
            </a:extLst>
          </p:cNvPr>
          <p:cNvSpPr txBox="1"/>
          <p:nvPr/>
        </p:nvSpPr>
        <p:spPr>
          <a:xfrm>
            <a:off x="1236159" y="4718279"/>
            <a:ext cx="400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*mask net &amp; pose net are for dynamics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5112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22A2F6-BC49-4186-884A-F2A27FDA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I: Dynamic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41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32655-5172-4072-8056-8FDC48B5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32" y="1479980"/>
            <a:ext cx="4409955" cy="13716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Network for Mask: </a:t>
            </a:r>
            <a:r>
              <a:rPr lang="en-US" altLang="zh-CN" b="1" dirty="0" err="1"/>
              <a:t>MaskNet</a:t>
            </a:r>
            <a:r>
              <a:rPr lang="en-US" altLang="zh-CN" b="1" baseline="30000" dirty="0"/>
              <a:t>[1] </a:t>
            </a:r>
            <a:endParaRPr lang="zh-CN" altLang="en-US" b="1" baseline="30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FC71FE-34FC-4A3F-9A7E-E492ACC14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1811" y="1020560"/>
            <a:ext cx="2042417" cy="4958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ACAF48-DA7E-4423-992E-3150B872EC49}"/>
                  </a:ext>
                </a:extLst>
              </p:cNvPr>
              <p:cNvSpPr txBox="1"/>
              <p:nvPr/>
            </p:nvSpPr>
            <p:spPr>
              <a:xfrm>
                <a:off x="1033822" y="3130267"/>
                <a:ext cx="5182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Input:  </a:t>
                </a:r>
                <a:r>
                  <a:rPr lang="en-US" altLang="zh-CN" dirty="0"/>
                  <a:t>Three consecutive images of frames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ACAF48-DA7E-4423-992E-3150B872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22" y="3130267"/>
                <a:ext cx="5182420" cy="369332"/>
              </a:xfrm>
              <a:prstGeom prst="rect">
                <a:avLst/>
              </a:prstGeom>
              <a:blipFill>
                <a:blip r:embed="rId3"/>
                <a:stretch>
                  <a:fillRect l="-1059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0F167E0-A997-4E29-B0C3-4901037CB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67" y="1126939"/>
            <a:ext cx="1362447" cy="1021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5FAF0A-837D-4DA8-A869-733B94FA2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76" y="1334553"/>
            <a:ext cx="1362447" cy="1021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05F30C-FAAA-4DD3-A15D-9C9473FFA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22" y="1514519"/>
            <a:ext cx="1362447" cy="1021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E5E809-2EDD-4C42-A548-39F807D7536E}"/>
                  </a:ext>
                </a:extLst>
              </p:cNvPr>
              <p:cNvSpPr txBox="1"/>
              <p:nvPr/>
            </p:nvSpPr>
            <p:spPr>
              <a:xfrm>
                <a:off x="1033822" y="3683355"/>
                <a:ext cx="51824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Output:  </a:t>
                </a:r>
                <a:r>
                  <a:rPr lang="en-US" altLang="zh-CN" dirty="0"/>
                  <a:t>Masks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for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/>
                  <a:t>. For each pixels in the mask, a larger number represents that it is more likely to be a static pixels.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E5E809-2EDD-4C42-A548-39F807D7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22" y="3683355"/>
                <a:ext cx="5182420" cy="923330"/>
              </a:xfrm>
              <a:prstGeom prst="rect">
                <a:avLst/>
              </a:prstGeom>
              <a:blipFill>
                <a:blip r:embed="rId7"/>
                <a:stretch>
                  <a:fillRect l="-1059" t="-2632" r="-23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图片 72">
            <a:extLst>
              <a:ext uri="{FF2B5EF4-FFF2-40B4-BE49-F238E27FC236}">
                <a16:creationId xmlns:a16="http://schemas.microsoft.com/office/drawing/2014/main" id="{087BA79E-1302-48E8-9C2F-1DA4509EA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558" y="2887189"/>
            <a:ext cx="1342172" cy="1411675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D98DE1C9-B7CC-4604-8373-23D778B5C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50" y="4722259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5A49BF2A-7EE8-4117-B4FD-12D4ED32E9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07" y="5009632"/>
            <a:ext cx="1342172" cy="10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箭头: 下 79">
            <a:extLst>
              <a:ext uri="{FF2B5EF4-FFF2-40B4-BE49-F238E27FC236}">
                <a16:creationId xmlns:a16="http://schemas.microsoft.com/office/drawing/2014/main" id="{6897E32E-E739-48A8-8F45-737246C9609C}"/>
              </a:ext>
            </a:extLst>
          </p:cNvPr>
          <p:cNvSpPr/>
          <p:nvPr/>
        </p:nvSpPr>
        <p:spPr>
          <a:xfrm>
            <a:off x="7150560" y="2564002"/>
            <a:ext cx="520168" cy="370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7597B951-5374-4CB9-82E7-9C6081339ECE}"/>
              </a:ext>
            </a:extLst>
          </p:cNvPr>
          <p:cNvSpPr/>
          <p:nvPr/>
        </p:nvSpPr>
        <p:spPr>
          <a:xfrm>
            <a:off x="7150560" y="4324224"/>
            <a:ext cx="520168" cy="370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9EECBC3E-3C83-4973-A917-42209CF074A6}"/>
              </a:ext>
            </a:extLst>
          </p:cNvPr>
          <p:cNvSpPr/>
          <p:nvPr/>
        </p:nvSpPr>
        <p:spPr>
          <a:xfrm>
            <a:off x="8070046" y="3360247"/>
            <a:ext cx="1204772" cy="3217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4A78A-F618-4286-86FD-1545AD5A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457" y="812121"/>
            <a:ext cx="9601196" cy="1303867"/>
          </a:xfrm>
        </p:spPr>
        <p:txBody>
          <a:bodyPr/>
          <a:lstStyle/>
          <a:p>
            <a:r>
              <a:rPr lang="en-US" altLang="zh-CN" dirty="0"/>
              <a:t>How to train the mask network?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7B7B3-E07B-4ACC-8750-E52DAD81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999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Idea: </a:t>
            </a:r>
            <a:r>
              <a:rPr lang="en-US" altLang="zh-CN" dirty="0"/>
              <a:t>Use the </a:t>
            </a:r>
            <a:r>
              <a:rPr lang="en-US" altLang="zh-CN" b="1" dirty="0"/>
              <a:t>residuals</a:t>
            </a:r>
            <a:r>
              <a:rPr lang="en-US" altLang="zh-CN" dirty="0"/>
              <a:t> between projected frame and raw frame</a:t>
            </a:r>
          </a:p>
          <a:p>
            <a:pPr marL="0" indent="0">
              <a:buNone/>
            </a:pPr>
            <a:r>
              <a:rPr lang="en-US" altLang="zh-CN" dirty="0"/>
              <a:t>Analysis of failure: only edge of persons can be recognized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9CAD78-2C97-4D59-A060-144EE2F7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3527127"/>
            <a:ext cx="2616389" cy="196229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B1B235-4130-4718-8B92-66BDE064D67C}"/>
              </a:ext>
            </a:extLst>
          </p:cNvPr>
          <p:cNvSpPr txBox="1"/>
          <p:nvPr/>
        </p:nvSpPr>
        <p:spPr>
          <a:xfrm>
            <a:off x="1473020" y="5550634"/>
            <a:ext cx="161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raw image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82D5BF-58F6-4CC8-BD66-4EB4C1EE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64" y="3527128"/>
            <a:ext cx="2616388" cy="196229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2B3C5D-F170-4576-B2E6-14FDF59E137C}"/>
              </a:ext>
            </a:extLst>
          </p:cNvPr>
          <p:cNvSpPr/>
          <p:nvPr/>
        </p:nvSpPr>
        <p:spPr>
          <a:xfrm>
            <a:off x="3954104" y="5539287"/>
            <a:ext cx="182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warped image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7BE24D-2061-4C06-A953-3238E89FC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38" y="3527126"/>
            <a:ext cx="2616390" cy="196229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C7DC43-0863-4ADF-894D-4C50F2E1C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55" y="3539759"/>
            <a:ext cx="2616389" cy="196229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77B31F0-BC22-4412-B944-D6B37F23DD53}"/>
              </a:ext>
            </a:extLst>
          </p:cNvPr>
          <p:cNvSpPr/>
          <p:nvPr/>
        </p:nvSpPr>
        <p:spPr>
          <a:xfrm>
            <a:off x="6562083" y="5566851"/>
            <a:ext cx="182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residual image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6ECE40-289D-4058-8B8B-4E76D4580437}"/>
              </a:ext>
            </a:extLst>
          </p:cNvPr>
          <p:cNvSpPr/>
          <p:nvPr/>
        </p:nvSpPr>
        <p:spPr>
          <a:xfrm>
            <a:off x="9382398" y="5529286"/>
            <a:ext cx="182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residual mask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4D2A59-C668-409D-8F34-5A87027B0E0A}"/>
              </a:ext>
            </a:extLst>
          </p:cNvPr>
          <p:cNvSpPr txBox="1"/>
          <p:nvPr/>
        </p:nvSpPr>
        <p:spPr>
          <a:xfrm>
            <a:off x="1576079" y="5908619"/>
            <a:ext cx="947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* the chair in warped image is in gray because of the noise in depth estimation, which will be removed in our system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CDB6F-E7CD-4015-8E1A-23CBDE0F5CC4}"/>
              </a:ext>
            </a:extLst>
          </p:cNvPr>
          <p:cNvSpPr txBox="1"/>
          <p:nvPr/>
        </p:nvSpPr>
        <p:spPr>
          <a:xfrm>
            <a:off x="1292134" y="1870623"/>
            <a:ext cx="255262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Failed Attempt 1: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66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904</Words>
  <Application>Microsoft Office PowerPoint</Application>
  <PresentationFormat>宽屏</PresentationFormat>
  <Paragraphs>114</Paragraphs>
  <Slides>21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Garamond</vt:lpstr>
      <vt:lpstr>环保</vt:lpstr>
      <vt:lpstr>3D Reconstruction in Dynamic Environments</vt:lpstr>
      <vt:lpstr>3D Reconstruction in Dynamic Environments</vt:lpstr>
      <vt:lpstr>Demo</vt:lpstr>
      <vt:lpstr>Why DynaSLAM Important?</vt:lpstr>
      <vt:lpstr>In short, we simply snap fingers  to  disappear all dynamic objects</vt:lpstr>
      <vt:lpstr>PowerPoint 演示文稿</vt:lpstr>
      <vt:lpstr>Part I: Dynamic</vt:lpstr>
      <vt:lpstr>Network for Mask: MaskNet[1] </vt:lpstr>
      <vt:lpstr>How to train the mask network?</vt:lpstr>
      <vt:lpstr>How to train the mask network?</vt:lpstr>
      <vt:lpstr>Loss functions for the mask network</vt:lpstr>
      <vt:lpstr>Loss functions for the mask network</vt:lpstr>
      <vt:lpstr>Loss functions for the mask network</vt:lpstr>
      <vt:lpstr>Network for Pose: PoseNet[3] </vt:lpstr>
      <vt:lpstr>How to train the pose network?</vt:lpstr>
      <vt:lpstr>How to train the pose network?</vt:lpstr>
      <vt:lpstr>Loss functions for the pose network</vt:lpstr>
      <vt:lpstr>Part II: Reconstruction</vt:lpstr>
      <vt:lpstr>Truncated Signed Distance Function（TSDF）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in Dynamic Environments</dc:title>
  <dc:creator>岳 博</dc:creator>
  <cp:lastModifiedBy>岳 博</cp:lastModifiedBy>
  <cp:revision>17</cp:revision>
  <dcterms:created xsi:type="dcterms:W3CDTF">2019-12-22T02:04:09Z</dcterms:created>
  <dcterms:modified xsi:type="dcterms:W3CDTF">2019-12-25T11:06:33Z</dcterms:modified>
</cp:coreProperties>
</file>